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724CC50-FF58-4956-B004-6DA0055F50F0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65C013-BD21-45E5-80A8-E2656638A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bushong.net/dawn/about/college/ids100/history.s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Interest Groups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Colorado Civic Standard</a:t>
            </a:r>
          </a:p>
          <a:p>
            <a:r>
              <a:rPr lang="en-US" b="1" dirty="0"/>
              <a:t>4.2f  </a:t>
            </a:r>
            <a:r>
              <a:rPr lang="en-US" dirty="0"/>
              <a:t>Analyze how court decisions, legislative debates, and various and diverse groups have helped to preserve, develop, and interpret the rights and ideals of the American system of government (DOK 2-3)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Interest Groups go by a </a:t>
            </a:r>
            <a:br>
              <a:rPr lang="en-US" dirty="0" smtClean="0"/>
            </a:br>
            <a:r>
              <a:rPr lang="en-US" dirty="0" smtClean="0"/>
              <a:t>Variety of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5257800" cy="3992563"/>
          </a:xfrm>
        </p:spPr>
        <p:txBody>
          <a:bodyPr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extrusionClr>
                <a:schemeClr val="tx2">
                  <a:lumMod val="50000"/>
                </a:schemeClr>
              </a:extrusionClr>
            </a:sp3d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Special Interests</a:t>
            </a:r>
          </a:p>
          <a:p>
            <a:pPr>
              <a:buNone/>
            </a:pPr>
            <a:r>
              <a:rPr lang="en-US" dirty="0" smtClean="0"/>
              <a:t>Pressure Groups</a:t>
            </a:r>
          </a:p>
          <a:p>
            <a:pPr>
              <a:buNone/>
            </a:pPr>
            <a:r>
              <a:rPr lang="en-US" dirty="0" smtClean="0"/>
              <a:t>Organized Interests</a:t>
            </a:r>
          </a:p>
          <a:p>
            <a:pPr>
              <a:buNone/>
            </a:pPr>
            <a:r>
              <a:rPr lang="en-US" dirty="0" smtClean="0"/>
              <a:t>Political Groups</a:t>
            </a:r>
          </a:p>
          <a:p>
            <a:pPr>
              <a:buNone/>
            </a:pPr>
            <a:r>
              <a:rPr lang="en-US" dirty="0" smtClean="0"/>
              <a:t>Lobby Groups</a:t>
            </a:r>
          </a:p>
          <a:p>
            <a:pPr>
              <a:buNone/>
            </a:pPr>
            <a:r>
              <a:rPr lang="en-US" dirty="0" smtClean="0"/>
              <a:t>Public Interest Groups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600" y="5410200"/>
            <a:ext cx="81534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i="1" dirty="0" smtClean="0"/>
              <a:t>An organized group that tries to influence public policy.</a:t>
            </a:r>
            <a:endParaRPr lang="en-US" sz="28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Few Definitions: </a:t>
            </a:r>
            <a:br>
              <a:rPr lang="en-US" dirty="0" smtClean="0"/>
            </a:br>
            <a:r>
              <a:rPr lang="en-US" sz="2200" dirty="0" smtClean="0"/>
              <a:t>There are many more.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Any association of individuals, whether formally organized or not, that attempts to influence public policy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/>
              <a:t>An organization which seeks or claims to represent people or organizations which share one or more common interests or ideals.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/>
              <a:t>A group that promotes their interests by attempting to influence government rather than by nominating candidates and seeking responsibility for management of government.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Organized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b="1" dirty="0" smtClean="0"/>
              <a:t>Economic Interest Groups</a:t>
            </a:r>
          </a:p>
          <a:p>
            <a:pPr marL="914400" lvl="1" indent="-514350">
              <a:buNone/>
            </a:pPr>
            <a:r>
              <a:rPr lang="en-US" dirty="0" smtClean="0"/>
              <a:t>Promotes the financial interests of </a:t>
            </a:r>
            <a:r>
              <a:rPr lang="en-US" dirty="0" smtClean="0"/>
              <a:t>members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b="1" dirty="0" smtClean="0"/>
              <a:t>Public Interest Groups</a:t>
            </a:r>
          </a:p>
          <a:p>
            <a:pPr marL="914400" lvl="1" indent="-514350">
              <a:buNone/>
            </a:pPr>
            <a:r>
              <a:rPr lang="en-US" dirty="0" smtClean="0"/>
              <a:t>Collective good that will not selectively and materially benefit the members of the </a:t>
            </a:r>
            <a:r>
              <a:rPr lang="en-US" dirty="0" smtClean="0"/>
              <a:t>group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b="1" dirty="0" smtClean="0"/>
              <a:t>Governmental Units</a:t>
            </a:r>
          </a:p>
          <a:p>
            <a:pPr marL="914400" lvl="1" indent="-514350">
              <a:buNone/>
            </a:pPr>
            <a:r>
              <a:rPr lang="en-US" dirty="0" smtClean="0"/>
              <a:t>States and local governments want to make sure their states get their fair share of federal dollars; money for roads, schools and poverty programs.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LOBBYISTS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Interest group representative who seeks to influence legislation that will benefit his or her organization through political persuasion.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1</a:t>
            </a:r>
            <a:r>
              <a:rPr lang="en-US" baseline="30000" dirty="0" smtClean="0"/>
              <a:t>st</a:t>
            </a:r>
            <a:r>
              <a:rPr lang="en-US" dirty="0" smtClean="0"/>
              <a:t> Effective Lobbyist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 1861 the Central Pacific Railroad (later called the Southern Pacific) sent a lobbyist to Washington D.C. </a:t>
            </a:r>
          </a:p>
          <a:p>
            <a:r>
              <a:rPr lang="en-US" dirty="0" smtClean="0"/>
              <a:t>As a result they gained vast grants of land, subsidized loans. </a:t>
            </a:r>
          </a:p>
          <a:p>
            <a:r>
              <a:rPr lang="en-US" dirty="0" smtClean="0"/>
              <a:t>The lobbyists,  Thomas Judah, became the appointed secretary of the committees in both houses of Congress and was responsible for overseeing the regulations of the RR.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Sources: </a:t>
            </a:r>
          </a:p>
          <a:p>
            <a:pPr>
              <a:buNone/>
            </a:pPr>
            <a:r>
              <a:rPr lang="en-US" sz="1700" dirty="0" smtClean="0">
                <a:hlinkClick r:id="rId2"/>
              </a:rPr>
              <a:t>http://bushong.net/dawn/about/college/ids100/history.shtml</a:t>
            </a:r>
            <a:endParaRPr lang="en-US" sz="1700" dirty="0" smtClean="0"/>
          </a:p>
          <a:p>
            <a:pPr>
              <a:buNone/>
            </a:pPr>
            <a:r>
              <a:rPr lang="en-US" sz="1700" dirty="0" smtClean="0"/>
              <a:t>O’Connor and </a:t>
            </a:r>
            <a:r>
              <a:rPr lang="en-US" sz="1700" dirty="0" err="1" smtClean="0"/>
              <a:t>Sabato</a:t>
            </a:r>
            <a:r>
              <a:rPr lang="en-US" sz="1700" dirty="0" smtClean="0"/>
              <a:t>, American Government, Continuity and Change, 2004 ed., </a:t>
            </a:r>
            <a:endParaRPr lang="en-US" sz="1700" dirty="0"/>
          </a:p>
        </p:txBody>
      </p:sp>
      <p:pic>
        <p:nvPicPr>
          <p:cNvPr id="5" name="Picture 4" descr="rail road.gif"/>
          <p:cNvPicPr>
            <a:picLocks noChangeAspect="1"/>
          </p:cNvPicPr>
          <p:nvPr/>
        </p:nvPicPr>
        <p:blipFill>
          <a:blip r:embed="rId3" cstate="print"/>
          <a:srcRect t="6000" b="34000"/>
          <a:stretch>
            <a:fillRect/>
          </a:stretch>
        </p:blipFill>
        <p:spPr>
          <a:xfrm>
            <a:off x="5105400" y="4267200"/>
            <a:ext cx="2857500" cy="1143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122</TotalTime>
  <Words>299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Origin</vt:lpstr>
      <vt:lpstr>Interest Groups </vt:lpstr>
      <vt:lpstr>Interest Groups go by a  Variety of Names</vt:lpstr>
      <vt:lpstr>A Few Definitions:  There are many more.</vt:lpstr>
      <vt:lpstr>Organized Interests</vt:lpstr>
      <vt:lpstr>LOBBYISTS</vt:lpstr>
      <vt:lpstr>Example of 1st Effective Lobbyist</vt:lpstr>
      <vt:lpstr>Slide 7</vt:lpstr>
      <vt:lpstr>Slide 8</vt:lpstr>
      <vt:lpstr>Slide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 Groups</dc:title>
  <dc:creator>wnichols</dc:creator>
  <cp:lastModifiedBy>wnichols</cp:lastModifiedBy>
  <cp:revision>16</cp:revision>
  <dcterms:created xsi:type="dcterms:W3CDTF">2011-11-11T20:15:46Z</dcterms:created>
  <dcterms:modified xsi:type="dcterms:W3CDTF">2011-12-09T22:16:51Z</dcterms:modified>
</cp:coreProperties>
</file>